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0" d="100"/>
          <a:sy n="70" d="100"/>
        </p:scale>
        <p:origin x="714"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FD9C6F6A-F914-44D3-8D37-B97323679D6E}" type="datetimeFigureOut">
              <a:rPr lang="en-US" smtClean="0"/>
              <a:t>11/11/2018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F3C5B8D-FA99-4086-AE0F-0EECEF4C6A10}"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952358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D9C6F6A-F914-44D3-8D37-B97323679D6E}" type="datetimeFigureOut">
              <a:rPr lang="en-US" smtClean="0"/>
              <a:t>11/11/2018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F3C5B8D-FA99-4086-AE0F-0EECEF4C6A10}" type="slidenum">
              <a:rPr lang="en-US" smtClean="0"/>
              <a:t>‹#›</a:t>
            </a:fld>
            <a:endParaRPr lang="en-US"/>
          </a:p>
        </p:txBody>
      </p:sp>
    </p:spTree>
    <p:extLst>
      <p:ext uri="{BB962C8B-B14F-4D97-AF65-F5344CB8AC3E}">
        <p14:creationId xmlns:p14="http://schemas.microsoft.com/office/powerpoint/2010/main" val="32252385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D9C6F6A-F914-44D3-8D37-B97323679D6E}" type="datetimeFigureOut">
              <a:rPr lang="en-US" smtClean="0"/>
              <a:t>11/11/2018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F3C5B8D-FA99-4086-AE0F-0EECEF4C6A10}" type="slidenum">
              <a:rPr lang="en-US" smtClean="0"/>
              <a:t>‹#›</a:t>
            </a:fld>
            <a:endParaRPr lang="en-US"/>
          </a:p>
        </p:txBody>
      </p:sp>
    </p:spTree>
    <p:extLst>
      <p:ext uri="{BB962C8B-B14F-4D97-AF65-F5344CB8AC3E}">
        <p14:creationId xmlns:p14="http://schemas.microsoft.com/office/powerpoint/2010/main" val="3981453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D9C6F6A-F914-44D3-8D37-B97323679D6E}" type="datetimeFigureOut">
              <a:rPr lang="en-US" smtClean="0"/>
              <a:t>11/11/2018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F3C5B8D-FA99-4086-AE0F-0EECEF4C6A10}" type="slidenum">
              <a:rPr lang="en-US" smtClean="0"/>
              <a:t>‹#›</a:t>
            </a:fld>
            <a:endParaRPr lang="en-US"/>
          </a:p>
        </p:txBody>
      </p:sp>
    </p:spTree>
    <p:extLst>
      <p:ext uri="{BB962C8B-B14F-4D97-AF65-F5344CB8AC3E}">
        <p14:creationId xmlns:p14="http://schemas.microsoft.com/office/powerpoint/2010/main" val="8226575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D9C6F6A-F914-44D3-8D37-B97323679D6E}" type="datetimeFigureOut">
              <a:rPr lang="en-US" smtClean="0"/>
              <a:t>11/11/2018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F3C5B8D-FA99-4086-AE0F-0EECEF4C6A10}"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056158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97278" y="1845734"/>
            <a:ext cx="493776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FD9C6F6A-F914-44D3-8D37-B97323679D6E}" type="datetimeFigureOut">
              <a:rPr lang="en-US" smtClean="0"/>
              <a:t>11/11/2018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F3C5B8D-FA99-4086-AE0F-0EECEF4C6A10}" type="slidenum">
              <a:rPr lang="en-US" smtClean="0"/>
              <a:t>‹#›</a:t>
            </a:fld>
            <a:endParaRPr lang="en-US"/>
          </a:p>
        </p:txBody>
      </p:sp>
    </p:spTree>
    <p:extLst>
      <p:ext uri="{BB962C8B-B14F-4D97-AF65-F5344CB8AC3E}">
        <p14:creationId xmlns:p14="http://schemas.microsoft.com/office/powerpoint/2010/main" val="13715620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FD9C6F6A-F914-44D3-8D37-B97323679D6E}" type="datetimeFigureOut">
              <a:rPr lang="en-US" smtClean="0"/>
              <a:t>11/11/2018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F3C5B8D-FA99-4086-AE0F-0EECEF4C6A10}" type="slidenum">
              <a:rPr lang="en-US" smtClean="0"/>
              <a:t>‹#›</a:t>
            </a:fld>
            <a:endParaRPr lang="en-US"/>
          </a:p>
        </p:txBody>
      </p:sp>
    </p:spTree>
    <p:extLst>
      <p:ext uri="{BB962C8B-B14F-4D97-AF65-F5344CB8AC3E}">
        <p14:creationId xmlns:p14="http://schemas.microsoft.com/office/powerpoint/2010/main" val="9829991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FD9C6F6A-F914-44D3-8D37-B97323679D6E}" type="datetimeFigureOut">
              <a:rPr lang="en-US" smtClean="0"/>
              <a:t>11/11/2018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F3C5B8D-FA99-4086-AE0F-0EECEF4C6A10}" type="slidenum">
              <a:rPr lang="en-US" smtClean="0"/>
              <a:t>‹#›</a:t>
            </a:fld>
            <a:endParaRPr lang="en-US"/>
          </a:p>
        </p:txBody>
      </p:sp>
    </p:spTree>
    <p:extLst>
      <p:ext uri="{BB962C8B-B14F-4D97-AF65-F5344CB8AC3E}">
        <p14:creationId xmlns:p14="http://schemas.microsoft.com/office/powerpoint/2010/main" val="38477893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FD9C6F6A-F914-44D3-8D37-B97323679D6E}" type="datetimeFigureOut">
              <a:rPr lang="en-US" smtClean="0"/>
              <a:t>11/11/2018</a:t>
            </a:fld>
            <a:endParaRPr 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a:p>
        </p:txBody>
      </p:sp>
      <p:sp>
        <p:nvSpPr>
          <p:cNvPr id="9" name="Slide Number Placeholder 8"/>
          <p:cNvSpPr>
            <a:spLocks noGrp="1"/>
          </p:cNvSpPr>
          <p:nvPr>
            <p:ph type="sldNum" sz="quarter" idx="12"/>
          </p:nvPr>
        </p:nvSpPr>
        <p:spPr/>
        <p:txBody>
          <a:bodyPr/>
          <a:lstStyle/>
          <a:p>
            <a:fld id="{1F3C5B8D-FA99-4086-AE0F-0EECEF4C6A10}" type="slidenum">
              <a:rPr lang="en-US" smtClean="0"/>
              <a:t>‹#›</a:t>
            </a:fld>
            <a:endParaRPr lang="en-US"/>
          </a:p>
        </p:txBody>
      </p:sp>
    </p:spTree>
    <p:extLst>
      <p:ext uri="{BB962C8B-B14F-4D97-AF65-F5344CB8AC3E}">
        <p14:creationId xmlns:p14="http://schemas.microsoft.com/office/powerpoint/2010/main" val="23527968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FD9C6F6A-F914-44D3-8D37-B97323679D6E}" type="datetimeFigureOut">
              <a:rPr lang="en-US" smtClean="0"/>
              <a:t>11/11/2018</a:t>
            </a:fld>
            <a:endParaRPr lang="en-US"/>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1F3C5B8D-FA99-4086-AE0F-0EECEF4C6A10}" type="slidenum">
              <a:rPr lang="en-US" smtClean="0"/>
              <a:t>‹#›</a:t>
            </a:fld>
            <a:endParaRPr lang="en-US"/>
          </a:p>
        </p:txBody>
      </p:sp>
    </p:spTree>
    <p:extLst>
      <p:ext uri="{BB962C8B-B14F-4D97-AF65-F5344CB8AC3E}">
        <p14:creationId xmlns:p14="http://schemas.microsoft.com/office/powerpoint/2010/main" val="10624761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lIns="91440" tIns="0" rIns="91440" bIns="0" anchor="b">
            <a:noAutofit/>
          </a:bodyPr>
          <a:lstStyle>
            <a:lvl1pPr>
              <a:defRPr sz="3600" b="0">
                <a:solidFill>
                  <a:srgbClr val="FFFFFF"/>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D9C6F6A-F914-44D3-8D37-B97323679D6E}" type="datetimeFigureOut">
              <a:rPr lang="en-US" smtClean="0"/>
              <a:t>11/11/2018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F3C5B8D-FA99-4086-AE0F-0EECEF4C6A10}" type="slidenum">
              <a:rPr lang="en-US" smtClean="0"/>
              <a:t>‹#›</a:t>
            </a:fld>
            <a:endParaRPr lang="en-US"/>
          </a:p>
        </p:txBody>
      </p:sp>
    </p:spTree>
    <p:extLst>
      <p:ext uri="{BB962C8B-B14F-4D97-AF65-F5344CB8AC3E}">
        <p14:creationId xmlns:p14="http://schemas.microsoft.com/office/powerpoint/2010/main" val="30801570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91985"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FD9C6F6A-F914-44D3-8D37-B97323679D6E}" type="datetimeFigureOut">
              <a:rPr lang="en-US" smtClean="0"/>
              <a:t>11/11/2018</a:t>
            </a:fld>
            <a:endParaRPr lang="en-US"/>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1F3C5B8D-FA99-4086-AE0F-0EECEF4C6A10}" type="slidenum">
              <a:rPr lang="en-US" smtClean="0"/>
              <a:t>‹#›</a:t>
            </a:fld>
            <a:endParaRPr lang="en-U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88966667"/>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512618" y="304801"/>
            <a:ext cx="11319164" cy="5888215"/>
          </a:xfrm>
          <a:prstGeom prst="rect">
            <a:avLst/>
          </a:prstGeom>
        </p:spPr>
        <p:txBody>
          <a:bodyPr wrap="square">
            <a:spAutoFit/>
          </a:bodyPr>
          <a:lstStyle/>
          <a:p>
            <a:pPr lvl="5">
              <a:lnSpc>
                <a:spcPct val="107000"/>
              </a:lnSpc>
            </a:pPr>
            <a:r>
              <a:rPr lang="en-US" sz="2800" b="1" dirty="0" smtClean="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University of </a:t>
            </a:r>
            <a:r>
              <a:rPr lang="en-US" sz="2800" b="1" dirty="0" err="1" smtClean="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Diyala</a:t>
            </a:r>
            <a:endParaRPr lang="en-US" sz="2400" dirty="0">
              <a:latin typeface="Calibri" panose="020F0502020204030204" pitchFamily="34" charset="0"/>
              <a:ea typeface="Calibri" panose="020F0502020204030204" pitchFamily="34" charset="0"/>
              <a:cs typeface="Arial" panose="020B0604020202020204" pitchFamily="34" charset="0"/>
            </a:endParaRPr>
          </a:p>
          <a:p>
            <a:pPr lvl="5">
              <a:lnSpc>
                <a:spcPct val="107000"/>
              </a:lnSpc>
            </a:pPr>
            <a:r>
              <a:rPr lang="en-US" sz="2800" b="1" dirty="0" smtClean="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College of Engineering</a:t>
            </a:r>
            <a:endParaRPr lang="en-US" sz="2400" dirty="0">
              <a:latin typeface="Calibri" panose="020F0502020204030204" pitchFamily="34" charset="0"/>
              <a:ea typeface="Calibri" panose="020F0502020204030204" pitchFamily="34" charset="0"/>
              <a:cs typeface="Arial" panose="020B0604020202020204" pitchFamily="34" charset="0"/>
            </a:endParaRPr>
          </a:p>
          <a:p>
            <a:pPr lvl="5">
              <a:lnSpc>
                <a:spcPct val="107000"/>
              </a:lnSpc>
            </a:pPr>
            <a:r>
              <a:rPr lang="en-US" sz="2800" b="1" dirty="0" smtClean="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Department of Electronics Engineering </a:t>
            </a:r>
          </a:p>
          <a:p>
            <a:pPr>
              <a:lnSpc>
                <a:spcPct val="107000"/>
              </a:lnSpc>
            </a:pPr>
            <a:endParaRPr lang="en-US" sz="1600" b="1" dirty="0">
              <a:solidFill>
                <a:srgbClr val="000000"/>
              </a:solidFill>
              <a:latin typeface="Times New Roman" panose="02020603050405020304" pitchFamily="18" charset="0"/>
              <a:ea typeface="Calibri" panose="020F0502020204030204" pitchFamily="34" charset="0"/>
              <a:cs typeface="Arial" panose="020B0604020202020204" pitchFamily="34" charset="0"/>
            </a:endParaRPr>
          </a:p>
          <a:p>
            <a:pPr>
              <a:lnSpc>
                <a:spcPct val="107000"/>
              </a:lnSpc>
            </a:pPr>
            <a:endParaRPr lang="en-US" sz="1600" dirty="0" smtClean="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pPr>
            <a:r>
              <a:rPr lang="en-US" sz="2800" b="1" dirty="0" smtClean="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 </a:t>
            </a:r>
          </a:p>
          <a:p>
            <a:pPr>
              <a:lnSpc>
                <a:spcPct val="107000"/>
              </a:lnSpc>
            </a:pPr>
            <a:endParaRPr lang="en-US" sz="1600" dirty="0" smtClean="0">
              <a:effectLst/>
              <a:latin typeface="Calibri" panose="020F0502020204030204" pitchFamily="34" charset="0"/>
              <a:ea typeface="Calibri" panose="020F0502020204030204" pitchFamily="34" charset="0"/>
              <a:cs typeface="Arial" panose="020B0604020202020204" pitchFamily="34" charset="0"/>
            </a:endParaRPr>
          </a:p>
          <a:p>
            <a:pPr algn="ctr">
              <a:lnSpc>
                <a:spcPct val="107000"/>
              </a:lnSpc>
            </a:pPr>
            <a:r>
              <a:rPr lang="en-US" sz="2400" b="1" dirty="0" smtClean="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Course Number: U103</a:t>
            </a:r>
            <a:endParaRPr lang="en-US" sz="1600" dirty="0" smtClean="0">
              <a:effectLst/>
              <a:latin typeface="Calibri" panose="020F0502020204030204" pitchFamily="34" charset="0"/>
              <a:ea typeface="Calibri" panose="020F0502020204030204" pitchFamily="34" charset="0"/>
              <a:cs typeface="Arial" panose="020B0604020202020204" pitchFamily="34" charset="0"/>
            </a:endParaRPr>
          </a:p>
          <a:p>
            <a:pPr algn="ctr">
              <a:lnSpc>
                <a:spcPct val="107000"/>
              </a:lnSpc>
            </a:pPr>
            <a:r>
              <a:rPr lang="en-US" sz="2400" b="1" dirty="0" smtClean="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Course Name: Computer Networks</a:t>
            </a:r>
          </a:p>
          <a:p>
            <a:pPr algn="ctr">
              <a:lnSpc>
                <a:spcPct val="107000"/>
              </a:lnSpc>
            </a:pPr>
            <a:endParaRPr lang="en-US" sz="2400" b="1" dirty="0" smtClean="0">
              <a:solidFill>
                <a:srgbClr val="000000"/>
              </a:solidFill>
              <a:effectLst/>
              <a:latin typeface="Times New Roman" panose="02020603050405020304" pitchFamily="18" charset="0"/>
              <a:ea typeface="Calibri" panose="020F0502020204030204" pitchFamily="34" charset="0"/>
              <a:cs typeface="Arial" panose="020B0604020202020204" pitchFamily="34" charset="0"/>
            </a:endParaRPr>
          </a:p>
          <a:p>
            <a:pPr algn="ctr">
              <a:lnSpc>
                <a:spcPct val="107000"/>
              </a:lnSpc>
            </a:pPr>
            <a:endParaRPr lang="en-US" sz="2400" b="1" dirty="0">
              <a:solidFill>
                <a:srgbClr val="000000"/>
              </a:solidFill>
              <a:latin typeface="Times New Roman" panose="02020603050405020304" pitchFamily="18" charset="0"/>
              <a:ea typeface="Calibri" panose="020F0502020204030204" pitchFamily="34" charset="0"/>
              <a:cs typeface="Arial" panose="020B0604020202020204" pitchFamily="34" charset="0"/>
            </a:endParaRPr>
          </a:p>
          <a:p>
            <a:pPr algn="ctr">
              <a:lnSpc>
                <a:spcPct val="107000"/>
              </a:lnSpc>
            </a:pPr>
            <a:r>
              <a:rPr lang="en-US" sz="2400" b="1" dirty="0" smtClean="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Lecture (</a:t>
            </a:r>
            <a:r>
              <a:rPr lang="en-US" sz="2400" b="1" dirty="0" smtClean="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11)</a:t>
            </a:r>
            <a:endParaRPr lang="en-US" sz="2400" b="1" dirty="0" smtClean="0">
              <a:solidFill>
                <a:srgbClr val="000000"/>
              </a:solidFill>
              <a:effectLst/>
              <a:latin typeface="Times New Roman" panose="02020603050405020304" pitchFamily="18" charset="0"/>
              <a:ea typeface="Calibri" panose="020F0502020204030204" pitchFamily="34" charset="0"/>
              <a:cs typeface="Arial" panose="020B0604020202020204" pitchFamily="34" charset="0"/>
            </a:endParaRPr>
          </a:p>
          <a:p>
            <a:pPr algn="ctr">
              <a:lnSpc>
                <a:spcPct val="107000"/>
              </a:lnSpc>
            </a:pPr>
            <a:endParaRPr lang="en-US" sz="2400" b="1" dirty="0">
              <a:solidFill>
                <a:srgbClr val="000000"/>
              </a:solidFill>
              <a:latin typeface="Times New Roman" panose="02020603050405020304" pitchFamily="18" charset="0"/>
              <a:ea typeface="Calibri" panose="020F0502020204030204" pitchFamily="34" charset="0"/>
              <a:cs typeface="Arial" panose="020B0604020202020204" pitchFamily="34" charset="0"/>
            </a:endParaRPr>
          </a:p>
          <a:p>
            <a:pPr algn="ctr">
              <a:lnSpc>
                <a:spcPct val="107000"/>
              </a:lnSpc>
            </a:pPr>
            <a:endParaRPr lang="en-US" sz="2400" b="1" dirty="0" smtClean="0">
              <a:solidFill>
                <a:srgbClr val="000000"/>
              </a:solidFill>
              <a:effectLst/>
              <a:latin typeface="Times New Roman" panose="02020603050405020304" pitchFamily="18" charset="0"/>
              <a:ea typeface="Calibri" panose="020F0502020204030204" pitchFamily="34" charset="0"/>
              <a:cs typeface="Arial" panose="020B0604020202020204" pitchFamily="34" charset="0"/>
            </a:endParaRPr>
          </a:p>
          <a:p>
            <a:pPr algn="ctr">
              <a:lnSpc>
                <a:spcPct val="107000"/>
              </a:lnSpc>
            </a:pPr>
            <a:r>
              <a:rPr lang="en-US" sz="2400" b="1" dirty="0" smtClean="0">
                <a:solidFill>
                  <a:srgbClr val="000000"/>
                </a:solidFill>
                <a:latin typeface="Times New Roman" panose="02020603050405020304" pitchFamily="18" charset="0"/>
                <a:ea typeface="Calibri" panose="020F0502020204030204" pitchFamily="34" charset="0"/>
                <a:cs typeface="Arial" panose="020B0604020202020204" pitchFamily="34" charset="0"/>
              </a:rPr>
              <a:t>Asst. Lect. Ahmed Mohammed Ahmed</a:t>
            </a:r>
            <a:endParaRPr lang="en-US" sz="1600" dirty="0">
              <a:effectLst/>
              <a:latin typeface="Calibri" panose="020F0502020204030204" pitchFamily="34" charset="0"/>
              <a:ea typeface="Calibri" panose="020F0502020204030204" pitchFamily="34" charset="0"/>
              <a:cs typeface="Arial" panose="020B0604020202020204" pitchFamily="34" charset="0"/>
            </a:endParaRPr>
          </a:p>
        </p:txBody>
      </p:sp>
      <p:pic>
        <p:nvPicPr>
          <p:cNvPr id="5" name="Picture 2" descr="Image result for university of diyala sign"/>
          <p:cNvPicPr>
            <a:picLocks noChangeAspect="1" noChangeArrowheads="1"/>
          </p:cNvPicPr>
          <p:nvPr/>
        </p:nvPicPr>
        <p:blipFill>
          <a:blip r:embed="rId2"/>
          <a:srcRect/>
          <a:stretch>
            <a:fillRect/>
          </a:stretch>
        </p:blipFill>
        <p:spPr bwMode="auto">
          <a:xfrm>
            <a:off x="512618" y="304801"/>
            <a:ext cx="2164545" cy="3015019"/>
          </a:xfrm>
          <a:prstGeom prst="rect">
            <a:avLst/>
          </a:prstGeom>
          <a:noFill/>
        </p:spPr>
      </p:pic>
      <p:pic>
        <p:nvPicPr>
          <p:cNvPr id="6" name="Picture 2" descr="Image result for Diyala university Engineering sign">
            <a:extLst>
              <a:ext uri="{FF2B5EF4-FFF2-40B4-BE49-F238E27FC236}">
                <a16:creationId xmlns:a16="http://schemas.microsoft.com/office/drawing/2014/main" xmlns="" id="{CA6F3B81-7C44-4D32-AAD4-C7E23A77D92F}"/>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421091" y="304800"/>
            <a:ext cx="2410691" cy="251671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3875385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637731" y="1021098"/>
            <a:ext cx="9034818" cy="3924151"/>
          </a:xfrm>
          <a:prstGeom prst="rect">
            <a:avLst/>
          </a:prstGeom>
        </p:spPr>
        <p:txBody>
          <a:bodyPr wrap="square">
            <a:spAutoFit/>
          </a:bodyPr>
          <a:lstStyle/>
          <a:p>
            <a:pPr algn="just">
              <a:lnSpc>
                <a:spcPct val="150000"/>
              </a:lnSpc>
            </a:pPr>
            <a:r>
              <a:rPr lang="en-US" sz="2000" b="1" dirty="0">
                <a:latin typeface="Times-Roman"/>
                <a:ea typeface="Calibri" panose="020F0502020204030204" pitchFamily="34" charset="0"/>
                <a:cs typeface="Times-Roman"/>
              </a:rPr>
              <a:t>Linear block code</a:t>
            </a:r>
            <a:endParaRPr lang="en-US" sz="1600" dirty="0">
              <a:latin typeface="Calibri" panose="020F0502020204030204" pitchFamily="34" charset="0"/>
              <a:ea typeface="Calibri" panose="020F0502020204030204" pitchFamily="34" charset="0"/>
              <a:cs typeface="Arial" panose="020B0604020202020204" pitchFamily="34" charset="0"/>
            </a:endParaRPr>
          </a:p>
          <a:p>
            <a:pPr algn="just">
              <a:lnSpc>
                <a:spcPct val="150000"/>
              </a:lnSpc>
            </a:pPr>
            <a:r>
              <a:rPr lang="en-US" dirty="0">
                <a:latin typeface="Times-Roman"/>
                <a:ea typeface="Calibri" panose="020F0502020204030204" pitchFamily="34" charset="0"/>
                <a:cs typeface="Times-Roman"/>
              </a:rPr>
              <a:t>A linear block code is a code in which the exclusive OR (addition modulo-2) of two valid code words creates another valid codeword.</a:t>
            </a:r>
            <a:endParaRPr lang="en-US" sz="1600" dirty="0">
              <a:latin typeface="Calibri" panose="020F0502020204030204" pitchFamily="34" charset="0"/>
              <a:ea typeface="Calibri" panose="020F0502020204030204" pitchFamily="34" charset="0"/>
              <a:cs typeface="Arial" panose="020B0604020202020204" pitchFamily="34" charset="0"/>
            </a:endParaRPr>
          </a:p>
          <a:p>
            <a:pPr algn="just">
              <a:lnSpc>
                <a:spcPct val="150000"/>
              </a:lnSpc>
            </a:pPr>
            <a:r>
              <a:rPr lang="en-US" dirty="0">
                <a:latin typeface="Times New Roman" panose="02020603050405020304" pitchFamily="18" charset="0"/>
                <a:ea typeface="Calibri" panose="020F0502020204030204" pitchFamily="34" charset="0"/>
                <a:cs typeface="Arial" panose="020B0604020202020204" pitchFamily="34" charset="0"/>
              </a:rPr>
              <a:t> </a:t>
            </a:r>
            <a:endParaRPr lang="en-US" sz="1600" dirty="0">
              <a:latin typeface="Calibri" panose="020F0502020204030204" pitchFamily="34" charset="0"/>
              <a:ea typeface="Calibri" panose="020F0502020204030204" pitchFamily="34" charset="0"/>
              <a:cs typeface="Arial" panose="020B0604020202020204" pitchFamily="34" charset="0"/>
            </a:endParaRPr>
          </a:p>
          <a:p>
            <a:pPr algn="just">
              <a:lnSpc>
                <a:spcPct val="150000"/>
              </a:lnSpc>
            </a:pPr>
            <a:r>
              <a:rPr lang="en-US" sz="2000" b="1" dirty="0">
                <a:latin typeface="Times-Roman"/>
                <a:ea typeface="Calibri" panose="020F0502020204030204" pitchFamily="34" charset="0"/>
                <a:cs typeface="Times-Roman"/>
              </a:rPr>
              <a:t>Parity-Check Code</a:t>
            </a:r>
            <a:endParaRPr lang="en-US" sz="1600" dirty="0">
              <a:latin typeface="Calibri" panose="020F0502020204030204" pitchFamily="34" charset="0"/>
              <a:ea typeface="Calibri" panose="020F0502020204030204" pitchFamily="34" charset="0"/>
              <a:cs typeface="Arial" panose="020B0604020202020204" pitchFamily="34" charset="0"/>
            </a:endParaRPr>
          </a:p>
          <a:p>
            <a:pPr algn="just">
              <a:lnSpc>
                <a:spcPct val="150000"/>
              </a:lnSpc>
            </a:pPr>
            <a:r>
              <a:rPr lang="en-US" dirty="0">
                <a:latin typeface="Times-Roman"/>
                <a:ea typeface="Calibri" panose="020F0502020204030204" pitchFamily="34" charset="0"/>
                <a:cs typeface="Times-Roman"/>
              </a:rPr>
              <a:t>Perhaps the most familiar error-detecting code is the parity-check code. This code is a linear block code. In this code, a k-bit data word is changed to an n-bit codeword where n = k + 1. The extra bit, called the parity bit, is selected to make the total number of 1s in the codeword even. </a:t>
            </a:r>
            <a:endParaRPr lang="en-US" sz="16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6261384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p:nvPr/>
        </p:nvPicPr>
        <p:blipFill>
          <a:blip r:embed="rId2"/>
          <a:stretch>
            <a:fillRect/>
          </a:stretch>
        </p:blipFill>
        <p:spPr>
          <a:xfrm>
            <a:off x="1487605" y="951357"/>
            <a:ext cx="8793295" cy="3989132"/>
          </a:xfrm>
          <a:prstGeom prst="rect">
            <a:avLst/>
          </a:prstGeom>
        </p:spPr>
      </p:pic>
    </p:spTree>
    <p:extLst>
      <p:ext uri="{BB962C8B-B14F-4D97-AF65-F5344CB8AC3E}">
        <p14:creationId xmlns:p14="http://schemas.microsoft.com/office/powerpoint/2010/main" val="10251831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28048" y="708555"/>
            <a:ext cx="10099343" cy="3184462"/>
          </a:xfrm>
          <a:prstGeom prst="rect">
            <a:avLst/>
          </a:prstGeom>
        </p:spPr>
        <p:txBody>
          <a:bodyPr wrap="square">
            <a:spAutoFit/>
          </a:bodyPr>
          <a:lstStyle/>
          <a:p>
            <a:pPr algn="ctr">
              <a:lnSpc>
                <a:spcPct val="115000"/>
              </a:lnSpc>
              <a:spcAft>
                <a:spcPts val="1000"/>
              </a:spcAft>
            </a:pPr>
            <a:r>
              <a:rPr lang="en-US" sz="2400" b="1" dirty="0">
                <a:latin typeface="Times New Roman" panose="02020603050405020304" pitchFamily="18" charset="0"/>
                <a:ea typeface="Calibri" panose="020F0502020204030204" pitchFamily="34" charset="0"/>
                <a:cs typeface="Arial" panose="020B0604020202020204" pitchFamily="34" charset="0"/>
              </a:rPr>
              <a:t>Error detection and correction</a:t>
            </a:r>
            <a:endParaRPr lang="en-US" sz="1600" dirty="0">
              <a:latin typeface="Calibri" panose="020F0502020204030204" pitchFamily="34" charset="0"/>
              <a:ea typeface="Calibri" panose="020F0502020204030204" pitchFamily="34" charset="0"/>
              <a:cs typeface="Arial" panose="020B0604020202020204" pitchFamily="34" charset="0"/>
            </a:endParaRPr>
          </a:p>
          <a:p>
            <a:pPr algn="just">
              <a:lnSpc>
                <a:spcPct val="150000"/>
              </a:lnSpc>
            </a:pPr>
            <a:r>
              <a:rPr lang="en-US" sz="2000" b="1" dirty="0">
                <a:latin typeface="Times New Roman" panose="02020603050405020304" pitchFamily="18" charset="0"/>
                <a:ea typeface="Calibri" panose="020F0502020204030204" pitchFamily="34" charset="0"/>
                <a:cs typeface="Arial" panose="020B0604020202020204" pitchFamily="34" charset="0"/>
              </a:rPr>
              <a:t>Types of Errors</a:t>
            </a:r>
            <a:endParaRPr lang="en-US" sz="1600" dirty="0">
              <a:latin typeface="Calibri" panose="020F0502020204030204" pitchFamily="34" charset="0"/>
              <a:ea typeface="Calibri" panose="020F0502020204030204" pitchFamily="34" charset="0"/>
              <a:cs typeface="Arial" panose="020B0604020202020204" pitchFamily="34" charset="0"/>
            </a:endParaRPr>
          </a:p>
          <a:p>
            <a:pPr algn="just">
              <a:lnSpc>
                <a:spcPct val="150000"/>
              </a:lnSpc>
            </a:pPr>
            <a:r>
              <a:rPr lang="en-US" dirty="0">
                <a:latin typeface="Times New Roman" panose="02020603050405020304" pitchFamily="18" charset="0"/>
                <a:ea typeface="Calibri" panose="020F0502020204030204" pitchFamily="34" charset="0"/>
                <a:cs typeface="Arial" panose="020B0604020202020204" pitchFamily="34" charset="0"/>
              </a:rPr>
              <a:t>Whenever bits flow from one point to another, they are subject to unpredictable changes because of interference</a:t>
            </a:r>
            <a:r>
              <a:rPr lang="en-US" i="1" dirty="0">
                <a:latin typeface="Times New Roman" panose="02020603050405020304" pitchFamily="18" charset="0"/>
                <a:ea typeface="Calibri" panose="020F0502020204030204" pitchFamily="34" charset="0"/>
                <a:cs typeface="Arial" panose="020B0604020202020204" pitchFamily="34" charset="0"/>
              </a:rPr>
              <a:t>. </a:t>
            </a:r>
            <a:r>
              <a:rPr lang="en-US" dirty="0">
                <a:latin typeface="Times New Roman" panose="02020603050405020304" pitchFamily="18" charset="0"/>
                <a:ea typeface="Calibri" panose="020F0502020204030204" pitchFamily="34" charset="0"/>
                <a:cs typeface="Arial" panose="020B0604020202020204" pitchFamily="34" charset="0"/>
              </a:rPr>
              <a:t>This interference can change the shape of the signal. The term </a:t>
            </a:r>
            <a:r>
              <a:rPr lang="en-US" i="1" dirty="0">
                <a:latin typeface="Times New Roman" panose="02020603050405020304" pitchFamily="18" charset="0"/>
                <a:ea typeface="Calibri" panose="020F0502020204030204" pitchFamily="34" charset="0"/>
                <a:cs typeface="Arial" panose="020B0604020202020204" pitchFamily="34" charset="0"/>
              </a:rPr>
              <a:t>single-bit error </a:t>
            </a:r>
            <a:r>
              <a:rPr lang="en-US" dirty="0">
                <a:latin typeface="Times New Roman" panose="02020603050405020304" pitchFamily="18" charset="0"/>
                <a:ea typeface="Calibri" panose="020F0502020204030204" pitchFamily="34" charset="0"/>
                <a:cs typeface="Arial" panose="020B0604020202020204" pitchFamily="34" charset="0"/>
              </a:rPr>
              <a:t>means that only 1 bit of a given data unit (such as a byte, character, or packet) is changed from 1 to 0 or from 0 to 1. The term </a:t>
            </a:r>
            <a:r>
              <a:rPr lang="en-US" i="1" dirty="0">
                <a:latin typeface="Times New Roman" panose="02020603050405020304" pitchFamily="18" charset="0"/>
                <a:ea typeface="Calibri" panose="020F0502020204030204" pitchFamily="34" charset="0"/>
                <a:cs typeface="Arial" panose="020B0604020202020204" pitchFamily="34" charset="0"/>
              </a:rPr>
              <a:t>burst error </a:t>
            </a:r>
            <a:r>
              <a:rPr lang="en-US" dirty="0">
                <a:latin typeface="Times New Roman" panose="02020603050405020304" pitchFamily="18" charset="0"/>
                <a:ea typeface="Calibri" panose="020F0502020204030204" pitchFamily="34" charset="0"/>
                <a:cs typeface="Arial" panose="020B0604020202020204" pitchFamily="34" charset="0"/>
              </a:rPr>
              <a:t>means that 2 or more bits in the data unit have changed from 1 to 0 or from 0 to 1. Figure 11.1 shows the effect of a single-bit and a burst error on a data unit.</a:t>
            </a:r>
            <a:endParaRPr lang="en-US" sz="16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905969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p:nvPr/>
        </p:nvPicPr>
        <p:blipFill>
          <a:blip r:embed="rId2"/>
          <a:stretch>
            <a:fillRect/>
          </a:stretch>
        </p:blipFill>
        <p:spPr>
          <a:xfrm>
            <a:off x="1610437" y="1089565"/>
            <a:ext cx="8597724" cy="3086650"/>
          </a:xfrm>
          <a:prstGeom prst="rect">
            <a:avLst/>
          </a:prstGeom>
        </p:spPr>
      </p:pic>
    </p:spTree>
    <p:extLst>
      <p:ext uri="{BB962C8B-B14F-4D97-AF65-F5344CB8AC3E}">
        <p14:creationId xmlns:p14="http://schemas.microsoft.com/office/powerpoint/2010/main" val="34910422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460311" y="830365"/>
            <a:ext cx="8447964" cy="3449470"/>
          </a:xfrm>
          <a:prstGeom prst="rect">
            <a:avLst/>
          </a:prstGeom>
        </p:spPr>
        <p:txBody>
          <a:bodyPr wrap="square">
            <a:spAutoFit/>
          </a:bodyPr>
          <a:lstStyle/>
          <a:p>
            <a:pPr algn="just">
              <a:lnSpc>
                <a:spcPct val="150000"/>
              </a:lnSpc>
            </a:pPr>
            <a:r>
              <a:rPr lang="en-US" sz="2800" b="1" dirty="0">
                <a:latin typeface="Times New Roman" panose="02020603050405020304" pitchFamily="18" charset="0"/>
                <a:ea typeface="Calibri" panose="020F0502020204030204" pitchFamily="34" charset="0"/>
                <a:cs typeface="Arial" panose="020B0604020202020204" pitchFamily="34" charset="0"/>
              </a:rPr>
              <a:t>Redundancy</a:t>
            </a:r>
            <a:endParaRPr lang="en-US" sz="2000" dirty="0">
              <a:latin typeface="Calibri" panose="020F0502020204030204" pitchFamily="34" charset="0"/>
              <a:ea typeface="Calibri" panose="020F0502020204030204" pitchFamily="34" charset="0"/>
              <a:cs typeface="Arial" panose="020B0604020202020204" pitchFamily="34" charset="0"/>
            </a:endParaRPr>
          </a:p>
          <a:p>
            <a:pPr algn="just">
              <a:lnSpc>
                <a:spcPct val="150000"/>
              </a:lnSpc>
            </a:pPr>
            <a:r>
              <a:rPr lang="en-US" sz="2400" dirty="0">
                <a:latin typeface="Times New Roman" panose="02020603050405020304" pitchFamily="18" charset="0"/>
                <a:ea typeface="Calibri" panose="020F0502020204030204" pitchFamily="34" charset="0"/>
                <a:cs typeface="Arial" panose="020B0604020202020204" pitchFamily="34" charset="0"/>
              </a:rPr>
              <a:t>The central concept in detecting or correcting errors is redundancy. To be able to detect or correct errors, we need to send some extra bits with our data. These redundant bits are added by the sender and removed by the receiver. Their presence allows the receiver to detect or correct corrupted bits.</a:t>
            </a: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40840946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77922" y="816719"/>
            <a:ext cx="10304060" cy="3877985"/>
          </a:xfrm>
          <a:prstGeom prst="rect">
            <a:avLst/>
          </a:prstGeom>
        </p:spPr>
        <p:txBody>
          <a:bodyPr wrap="square">
            <a:spAutoFit/>
          </a:bodyPr>
          <a:lstStyle/>
          <a:p>
            <a:pPr algn="just">
              <a:lnSpc>
                <a:spcPct val="150000"/>
              </a:lnSpc>
            </a:pPr>
            <a:r>
              <a:rPr lang="en-US" sz="2000" b="1" dirty="0">
                <a:latin typeface="Times New Roman" panose="02020603050405020304" pitchFamily="18" charset="0"/>
                <a:ea typeface="Calibri" panose="020F0502020204030204" pitchFamily="34" charset="0"/>
                <a:cs typeface="Arial" panose="020B0604020202020204" pitchFamily="34" charset="0"/>
              </a:rPr>
              <a:t>Detection versus Correction</a:t>
            </a:r>
            <a:endParaRPr lang="en-US" sz="1600" dirty="0">
              <a:latin typeface="Calibri" panose="020F0502020204030204" pitchFamily="34" charset="0"/>
              <a:ea typeface="Calibri" panose="020F0502020204030204" pitchFamily="34" charset="0"/>
              <a:cs typeface="Arial" panose="020B0604020202020204" pitchFamily="34" charset="0"/>
            </a:endParaRPr>
          </a:p>
          <a:p>
            <a:pPr algn="just">
              <a:lnSpc>
                <a:spcPct val="150000"/>
              </a:lnSpc>
            </a:pPr>
            <a:r>
              <a:rPr lang="en-US" dirty="0">
                <a:latin typeface="Times New Roman" panose="02020603050405020304" pitchFamily="18" charset="0"/>
                <a:ea typeface="Calibri" panose="020F0502020204030204" pitchFamily="34" charset="0"/>
                <a:cs typeface="Arial" panose="020B0604020202020204" pitchFamily="34" charset="0"/>
              </a:rPr>
              <a:t>The correction of errors is more difficult than the detection. In error detection, we are only looking to see if any error has occurred. The answer is a simple yes or no. We are not even interested in the number of corrupted bits. A single-bit error is the same for us as a burst error. In error correction, we need to know the exact number of bits that are corrupted and, more importantly, their location in the message. The number of errors and the size of the message are important factors. If we need to correct a single error in an 8-bit data unit, we need to consider eight possible error locations; if we need to correct two errors in a data unit of the same size, we need to consider 28 (permutation of 8 by 2) possibilities. You can imagine the receiver’s difficulty in finding 10 errors in a data unit of 1000 bits.</a:t>
            </a:r>
            <a:endParaRPr lang="en-US" sz="16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9963144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36980" y="521017"/>
            <a:ext cx="9703558" cy="5124480"/>
          </a:xfrm>
          <a:prstGeom prst="rect">
            <a:avLst/>
          </a:prstGeom>
        </p:spPr>
        <p:txBody>
          <a:bodyPr wrap="square">
            <a:spAutoFit/>
          </a:bodyPr>
          <a:lstStyle/>
          <a:p>
            <a:pPr algn="just">
              <a:lnSpc>
                <a:spcPct val="150000"/>
              </a:lnSpc>
            </a:pPr>
            <a:r>
              <a:rPr lang="en-US" sz="2000" b="1" dirty="0">
                <a:latin typeface="Times New Roman" panose="02020603050405020304" pitchFamily="18" charset="0"/>
                <a:ea typeface="Calibri" panose="020F0502020204030204" pitchFamily="34" charset="0"/>
                <a:cs typeface="Arial" panose="020B0604020202020204" pitchFamily="34" charset="0"/>
              </a:rPr>
              <a:t>BLOCK CODING</a:t>
            </a:r>
            <a:endParaRPr lang="en-US" sz="1600" dirty="0">
              <a:latin typeface="Calibri" panose="020F0502020204030204" pitchFamily="34" charset="0"/>
              <a:ea typeface="Calibri" panose="020F0502020204030204" pitchFamily="34" charset="0"/>
              <a:cs typeface="Arial" panose="020B0604020202020204" pitchFamily="34" charset="0"/>
            </a:endParaRPr>
          </a:p>
          <a:p>
            <a:pPr algn="just">
              <a:lnSpc>
                <a:spcPct val="150000"/>
              </a:lnSpc>
            </a:pPr>
            <a:r>
              <a:rPr lang="en-US" dirty="0">
                <a:latin typeface="Times New Roman" panose="02020603050405020304" pitchFamily="18" charset="0"/>
                <a:ea typeface="Calibri" panose="020F0502020204030204" pitchFamily="34" charset="0"/>
                <a:cs typeface="Arial" panose="020B0604020202020204" pitchFamily="34" charset="0"/>
              </a:rPr>
              <a:t>In block coding, we divide our message into blocks, each of k bits, called data words. We add r redundant bits to each block to make the length n = k + r. The resulting n-bit blocks are called code words. How the extra r bits are chosen or calculated is something we will discuss later. For the moment, it is important to know that we have a set of data words, each of size k, and a set of code words, each of size of n. With k bits, we can create a combination of 2k data words; with n bits, we can create a combination of 2n code words. Since n &gt; k, the number of possible code words is larger than the number of possible data words. The block coding process is one-to-one; the same data word is always encoded as the same codeword. This means that we have 2n − 2k code words that are not used. We call these code words invalid or illegal. The trick in error detection is the existence of these invalid codes. If the receiver receives an invalid codeword, this indicates that the data was corrupted during transmission.</a:t>
            </a:r>
            <a:endParaRPr lang="en-US" sz="16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8229900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p:nvPr/>
        </p:nvPicPr>
        <p:blipFill>
          <a:blip r:embed="rId2"/>
          <a:stretch>
            <a:fillRect/>
          </a:stretch>
        </p:blipFill>
        <p:spPr>
          <a:xfrm>
            <a:off x="1651380" y="1217953"/>
            <a:ext cx="8514004" cy="3613354"/>
          </a:xfrm>
          <a:prstGeom prst="rect">
            <a:avLst/>
          </a:prstGeom>
        </p:spPr>
      </p:pic>
    </p:spTree>
    <p:extLst>
      <p:ext uri="{BB962C8B-B14F-4D97-AF65-F5344CB8AC3E}">
        <p14:creationId xmlns:p14="http://schemas.microsoft.com/office/powerpoint/2010/main" val="34836810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378423" y="854628"/>
            <a:ext cx="8543499" cy="2954655"/>
          </a:xfrm>
          <a:prstGeom prst="rect">
            <a:avLst/>
          </a:prstGeom>
        </p:spPr>
        <p:txBody>
          <a:bodyPr wrap="square">
            <a:spAutoFit/>
          </a:bodyPr>
          <a:lstStyle/>
          <a:p>
            <a:pPr>
              <a:lnSpc>
                <a:spcPct val="150000"/>
              </a:lnSpc>
            </a:pPr>
            <a:r>
              <a:rPr lang="en-US" sz="2400" b="1" dirty="0">
                <a:latin typeface="Times New Roman" panose="02020603050405020304" pitchFamily="18" charset="0"/>
                <a:ea typeface="Calibri" panose="020F0502020204030204" pitchFamily="34" charset="0"/>
                <a:cs typeface="Arial" panose="020B0604020202020204" pitchFamily="34" charset="0"/>
              </a:rPr>
              <a:t>Hamming distance</a:t>
            </a:r>
            <a:endParaRPr lang="en-US" dirty="0">
              <a:latin typeface="Calibri" panose="020F0502020204030204" pitchFamily="34" charset="0"/>
              <a:ea typeface="Calibri" panose="020F0502020204030204" pitchFamily="34" charset="0"/>
              <a:cs typeface="Arial" panose="020B0604020202020204" pitchFamily="34" charset="0"/>
            </a:endParaRPr>
          </a:p>
          <a:p>
            <a:pPr>
              <a:lnSpc>
                <a:spcPct val="150000"/>
              </a:lnSpc>
            </a:pPr>
            <a:r>
              <a:rPr lang="en-US" sz="2000" dirty="0">
                <a:latin typeface="Times New Roman" panose="02020603050405020304" pitchFamily="18" charset="0"/>
                <a:ea typeface="Calibri" panose="020F0502020204030204" pitchFamily="34" charset="0"/>
                <a:cs typeface="Arial" panose="020B0604020202020204" pitchFamily="34" charset="0"/>
              </a:rPr>
              <a:t>The Hamming distance between two words is the number of differences between corresponding bits.</a:t>
            </a:r>
            <a:endParaRPr lang="en-US" dirty="0">
              <a:latin typeface="Calibri" panose="020F0502020204030204" pitchFamily="34" charset="0"/>
              <a:ea typeface="Calibri" panose="020F0502020204030204" pitchFamily="34" charset="0"/>
              <a:cs typeface="Arial" panose="020B0604020202020204" pitchFamily="34" charset="0"/>
            </a:endParaRPr>
          </a:p>
          <a:p>
            <a:pPr>
              <a:lnSpc>
                <a:spcPct val="150000"/>
              </a:lnSpc>
            </a:pPr>
            <a:r>
              <a:rPr lang="en-US" sz="2000" dirty="0">
                <a:latin typeface="Times New Roman" panose="02020603050405020304" pitchFamily="18" charset="0"/>
                <a:ea typeface="Calibri" panose="020F0502020204030204" pitchFamily="34" charset="0"/>
                <a:cs typeface="Arial" panose="020B0604020202020204" pitchFamily="34" charset="0"/>
              </a:rPr>
              <a:t>The Hamming distance d(000, 011) is 2 because (000 + 011) is 011 (two 1s).</a:t>
            </a:r>
            <a:endParaRPr lang="en-US" dirty="0">
              <a:latin typeface="Calibri" panose="020F0502020204030204" pitchFamily="34" charset="0"/>
              <a:ea typeface="Calibri" panose="020F0502020204030204" pitchFamily="34" charset="0"/>
              <a:cs typeface="Arial" panose="020B0604020202020204" pitchFamily="34" charset="0"/>
            </a:endParaRPr>
          </a:p>
          <a:p>
            <a:pPr>
              <a:lnSpc>
                <a:spcPct val="150000"/>
              </a:lnSpc>
            </a:pPr>
            <a:r>
              <a:rPr lang="en-US" sz="2000" dirty="0">
                <a:latin typeface="Times New Roman" panose="02020603050405020304" pitchFamily="18" charset="0"/>
                <a:ea typeface="Calibri" panose="020F0502020204030204" pitchFamily="34" charset="0"/>
                <a:cs typeface="Arial" panose="020B0604020202020204" pitchFamily="34" charset="0"/>
              </a:rPr>
              <a:t>The Hamming distance d(10101, 11110) is 3 because (10101 + 11110) is 01011 (three 1s).</a:t>
            </a:r>
            <a:endParaRPr lang="en-US"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7318178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55093" y="559559"/>
            <a:ext cx="8488907" cy="1754326"/>
          </a:xfrm>
          <a:prstGeom prst="rect">
            <a:avLst/>
          </a:prstGeom>
        </p:spPr>
        <p:txBody>
          <a:bodyPr wrap="square">
            <a:spAutoFit/>
          </a:bodyPr>
          <a:lstStyle/>
          <a:p>
            <a:pPr algn="just">
              <a:lnSpc>
                <a:spcPct val="150000"/>
              </a:lnSpc>
            </a:pPr>
            <a:r>
              <a:rPr lang="en-US" b="1" dirty="0">
                <a:latin typeface="Times New Roman" panose="02020603050405020304" pitchFamily="18" charset="0"/>
                <a:ea typeface="Calibri" panose="020F0502020204030204" pitchFamily="34" charset="0"/>
                <a:cs typeface="Arial" panose="020B0604020202020204" pitchFamily="34" charset="0"/>
              </a:rPr>
              <a:t>Minimum Hamming Distance for Error Detection</a:t>
            </a:r>
            <a:endParaRPr lang="en-US" sz="1600" dirty="0">
              <a:latin typeface="Calibri" panose="020F0502020204030204" pitchFamily="34" charset="0"/>
              <a:ea typeface="Calibri" panose="020F0502020204030204" pitchFamily="34" charset="0"/>
              <a:cs typeface="Arial" panose="020B0604020202020204" pitchFamily="34" charset="0"/>
            </a:endParaRPr>
          </a:p>
          <a:p>
            <a:pPr algn="just">
              <a:lnSpc>
                <a:spcPct val="150000"/>
              </a:lnSpc>
            </a:pPr>
            <a:r>
              <a:rPr lang="en-US" dirty="0">
                <a:latin typeface="Times New Roman" panose="02020603050405020304" pitchFamily="18" charset="0"/>
                <a:ea typeface="Calibri" panose="020F0502020204030204" pitchFamily="34" charset="0"/>
                <a:cs typeface="Arial" panose="020B0604020202020204" pitchFamily="34" charset="0"/>
              </a:rPr>
              <a:t>In a set of code words, the </a:t>
            </a:r>
            <a:r>
              <a:rPr lang="en-US" b="1" dirty="0">
                <a:latin typeface="Times New Roman" panose="02020603050405020304" pitchFamily="18" charset="0"/>
                <a:ea typeface="Calibri" panose="020F0502020204030204" pitchFamily="34" charset="0"/>
                <a:cs typeface="Arial" panose="020B0604020202020204" pitchFamily="34" charset="0"/>
              </a:rPr>
              <a:t>minimum Hamming distance </a:t>
            </a:r>
            <a:r>
              <a:rPr lang="en-US" dirty="0">
                <a:latin typeface="Times New Roman" panose="02020603050405020304" pitchFamily="18" charset="0"/>
                <a:ea typeface="Calibri" panose="020F0502020204030204" pitchFamily="34" charset="0"/>
                <a:cs typeface="Arial" panose="020B0604020202020204" pitchFamily="34" charset="0"/>
              </a:rPr>
              <a:t>is the smallest Hamming distance between all possible pairs of code words. To guarantee the detection of up to </a:t>
            </a:r>
            <a:r>
              <a:rPr lang="en-US" i="1" dirty="0">
                <a:latin typeface="Times New Roman" panose="02020603050405020304" pitchFamily="18" charset="0"/>
                <a:ea typeface="Calibri" panose="020F0502020204030204" pitchFamily="34" charset="0"/>
                <a:cs typeface="Arial" panose="020B0604020202020204" pitchFamily="34" charset="0"/>
              </a:rPr>
              <a:t>s </a:t>
            </a:r>
            <a:r>
              <a:rPr lang="en-US" dirty="0">
                <a:latin typeface="Times New Roman" panose="02020603050405020304" pitchFamily="18" charset="0"/>
                <a:ea typeface="Calibri" panose="020F0502020204030204" pitchFamily="34" charset="0"/>
                <a:cs typeface="Arial" panose="020B0604020202020204" pitchFamily="34" charset="0"/>
              </a:rPr>
              <a:t>errors in all cases, the minimum Hamming distance in a block code must be </a:t>
            </a:r>
            <a:r>
              <a:rPr lang="en-US" i="1" dirty="0" err="1">
                <a:latin typeface="Times New Roman" panose="02020603050405020304" pitchFamily="18" charset="0"/>
                <a:ea typeface="Calibri" panose="020F0502020204030204" pitchFamily="34" charset="0"/>
                <a:cs typeface="Arial" panose="020B0604020202020204" pitchFamily="34" charset="0"/>
              </a:rPr>
              <a:t>d</a:t>
            </a:r>
            <a:r>
              <a:rPr lang="en-US" dirty="0" err="1">
                <a:latin typeface="Times New Roman" panose="02020603050405020304" pitchFamily="18" charset="0"/>
                <a:ea typeface="Calibri" panose="020F0502020204030204" pitchFamily="34" charset="0"/>
                <a:cs typeface="Arial" panose="020B0604020202020204" pitchFamily="34" charset="0"/>
              </a:rPr>
              <a:t>min</a:t>
            </a:r>
            <a:r>
              <a:rPr lang="en-US" dirty="0">
                <a:latin typeface="Times New Roman" panose="02020603050405020304" pitchFamily="18" charset="0"/>
                <a:ea typeface="Calibri" panose="020F0502020204030204" pitchFamily="34" charset="0"/>
                <a:cs typeface="Arial" panose="020B0604020202020204" pitchFamily="34" charset="0"/>
              </a:rPr>
              <a:t>=s+1.</a:t>
            </a:r>
            <a:endParaRPr lang="en-US" sz="1600" dirty="0">
              <a:effectLst/>
              <a:latin typeface="Calibri" panose="020F0502020204030204" pitchFamily="34" charset="0"/>
              <a:ea typeface="Calibri" panose="020F0502020204030204" pitchFamily="34" charset="0"/>
              <a:cs typeface="Arial" panose="020B0604020202020204" pitchFamily="34" charset="0"/>
            </a:endParaRPr>
          </a:p>
        </p:txBody>
      </p:sp>
      <p:pic>
        <p:nvPicPr>
          <p:cNvPr id="3" name="Picture 2"/>
          <p:cNvPicPr/>
          <p:nvPr/>
        </p:nvPicPr>
        <p:blipFill>
          <a:blip r:embed="rId2"/>
          <a:stretch>
            <a:fillRect/>
          </a:stretch>
        </p:blipFill>
        <p:spPr>
          <a:xfrm>
            <a:off x="4148919" y="2920622"/>
            <a:ext cx="7064992" cy="2779968"/>
          </a:xfrm>
          <a:prstGeom prst="rect">
            <a:avLst/>
          </a:prstGeom>
        </p:spPr>
      </p:pic>
    </p:spTree>
    <p:extLst>
      <p:ext uri="{BB962C8B-B14F-4D97-AF65-F5344CB8AC3E}">
        <p14:creationId xmlns:p14="http://schemas.microsoft.com/office/powerpoint/2010/main" val="2523494186"/>
      </p:ext>
    </p:extLst>
  </p:cSld>
  <p:clrMapOvr>
    <a:masterClrMapping/>
  </p:clrMapOvr>
</p:sld>
</file>

<file path=ppt/theme/theme1.xml><?xml version="1.0" encoding="utf-8"?>
<a:theme xmlns:a="http://schemas.openxmlformats.org/drawingml/2006/main" name="Retrospect">
  <a:themeElements>
    <a:clrScheme name="Retrospect">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6B9F25"/>
      </a:hlink>
      <a:folHlink>
        <a:srgbClr val="B26B02"/>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D26EA377-59BD-4C9C-9D94-EE8416EE4C79}"/>
    </a:ext>
  </a:extLst>
</a:theme>
</file>

<file path=docProps/app.xml><?xml version="1.0" encoding="utf-8"?>
<Properties xmlns="http://schemas.openxmlformats.org/officeDocument/2006/extended-properties" xmlns:vt="http://schemas.openxmlformats.org/officeDocument/2006/docPropsVTypes">
  <Template>Retrospect</Template>
  <TotalTime>63</TotalTime>
  <Words>727</Words>
  <Application>Microsoft Office PowerPoint</Application>
  <PresentationFormat>Widescreen</PresentationFormat>
  <Paragraphs>35</Paragraphs>
  <Slides>11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11</vt:i4>
      </vt:variant>
    </vt:vector>
  </HeadingPairs>
  <TitlesOfParts>
    <vt:vector size="17" baseType="lpstr">
      <vt:lpstr>Arial</vt:lpstr>
      <vt:lpstr>Calibri</vt:lpstr>
      <vt:lpstr>Calibri Light</vt:lpstr>
      <vt:lpstr>Times New Roman</vt:lpstr>
      <vt:lpstr>Times-Roman</vt:lpstr>
      <vt:lpstr>Retrospect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wurod mohamed</dc:creator>
  <cp:lastModifiedBy>ahmed_zydi@yahoo.com</cp:lastModifiedBy>
  <cp:revision>19</cp:revision>
  <dcterms:created xsi:type="dcterms:W3CDTF">2018-11-11T05:21:12Z</dcterms:created>
  <dcterms:modified xsi:type="dcterms:W3CDTF">2018-11-11T10:18:15Z</dcterms:modified>
</cp:coreProperties>
</file>